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5" r:id="rId1"/>
  </p:sldMasterIdLst>
  <p:notesMasterIdLst>
    <p:notesMasterId r:id="rId32"/>
  </p:notesMasterIdLst>
  <p:sldIdLst>
    <p:sldId id="1403" r:id="rId2"/>
    <p:sldId id="1876" r:id="rId3"/>
    <p:sldId id="1878" r:id="rId4"/>
    <p:sldId id="1896" r:id="rId5"/>
    <p:sldId id="1897" r:id="rId6"/>
    <p:sldId id="1872" r:id="rId7"/>
    <p:sldId id="1873" r:id="rId8"/>
    <p:sldId id="1875" r:id="rId9"/>
    <p:sldId id="1898" r:id="rId10"/>
    <p:sldId id="1899" r:id="rId11"/>
    <p:sldId id="1905" r:id="rId12"/>
    <p:sldId id="1906" r:id="rId13"/>
    <p:sldId id="1918" r:id="rId14"/>
    <p:sldId id="1907" r:id="rId15"/>
    <p:sldId id="1903" r:id="rId16"/>
    <p:sldId id="1904" r:id="rId17"/>
    <p:sldId id="1917" r:id="rId18"/>
    <p:sldId id="1880" r:id="rId19"/>
    <p:sldId id="1920" r:id="rId20"/>
    <p:sldId id="1881" r:id="rId21"/>
    <p:sldId id="1882" r:id="rId22"/>
    <p:sldId id="1883" r:id="rId23"/>
    <p:sldId id="1922" r:id="rId24"/>
    <p:sldId id="1908" r:id="rId25"/>
    <p:sldId id="1911" r:id="rId26"/>
    <p:sldId id="1910" r:id="rId27"/>
    <p:sldId id="1916" r:id="rId28"/>
    <p:sldId id="1887" r:id="rId29"/>
    <p:sldId id="1915" r:id="rId30"/>
    <p:sldId id="1919" r:id="rId3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5" autoAdjust="0"/>
    <p:restoredTop sz="92545" autoAdjust="0"/>
  </p:normalViewPr>
  <p:slideViewPr>
    <p:cSldViewPr>
      <p:cViewPr>
        <p:scale>
          <a:sx n="86" d="100"/>
          <a:sy n="86" d="100"/>
        </p:scale>
        <p:origin x="-2250" y="-4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191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42E99C68-C846-4F1D-882A-13F2B7669A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2978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DC32A52-E9C1-4E98-9F27-0A6CC1B27314}" type="slidenum">
              <a:rPr lang="ru-RU" altLang="ru-RU" smtClean="0">
                <a:latin typeface="Arial" pitchFamily="34" charset="0"/>
              </a:rPr>
              <a:pPr/>
              <a:t>1</a:t>
            </a:fld>
            <a:endParaRPr lang="ru-RU" altLang="ru-RU" smtClean="0">
              <a:latin typeface="Arial" pitchFamily="34" charset="0"/>
            </a:endParaRPr>
          </a:p>
        </p:txBody>
      </p:sp>
      <p:sp>
        <p:nvSpPr>
          <p:cNvPr id="221187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1188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ru-RU" smtClean="0">
              <a:latin typeface="Arial" pitchFamily="34" charset="0"/>
            </a:endParaRPr>
          </a:p>
        </p:txBody>
      </p:sp>
      <p:sp>
        <p:nvSpPr>
          <p:cNvPr id="221189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0BE0BC86-7DBE-49A2-BB33-7C9AC6D04F5C}" type="slidenum">
              <a:rPr lang="en-US" altLang="ru-RU" sz="1200"/>
              <a:pPr algn="r"/>
              <a:t>1</a:t>
            </a:fld>
            <a:endParaRPr lang="en-US" altLang="ru-RU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2E99C68-C846-4F1D-882A-13F2B7669A3B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58149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D9507D-FA8A-4291-BBC4-87C105192CD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15E2A5-7C2D-4E3B-9D13-61C79E0050A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16A87F-292E-4A76-824F-456EDEE1A16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BE3D31-F127-4A52-92BE-A1D542EAA02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7E805C-6570-4912-BFA4-290D7EA270F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5F34B9-6449-42CC-9DB7-2E159CAC913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654CDF-2F48-4628-BC9E-084383C03C2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C4B5F9-3E4B-4AF5-9765-F1268AA09F2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E0D7BD-8768-48AE-8F74-7A94FD14F81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9B2157-6A8F-47AF-B20B-E7C1E6F0877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DC58B6-49A1-43F4-A4F6-356C2D6A0D0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3075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61AEE1DC-317C-41E8-86F4-82BEFB1019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Rot="1" noChangeArrowheads="1"/>
          </p:cNvSpPr>
          <p:nvPr/>
        </p:nvSpPr>
        <p:spPr>
          <a:xfrm>
            <a:off x="457200" y="304800"/>
            <a:ext cx="8305800" cy="5943600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endParaRPr lang="ru-RU" sz="4800" b="1" dirty="0" smtClean="0">
              <a:solidFill>
                <a:srgbClr val="7030A0"/>
              </a:solidFill>
              <a:latin typeface="Times New Roman" panose="02020603050405020304" pitchFamily="18" charset="0"/>
              <a:ea typeface="Cambria Math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r>
              <a:rPr lang="ru-RU" sz="4800" b="1" dirty="0" smtClean="0">
                <a:solidFill>
                  <a:srgbClr val="7030A0"/>
                </a:solidFill>
                <a:latin typeface="Times New Roman" panose="02020603050405020304" pitchFamily="18" charset="0"/>
                <a:ea typeface="Cambria Math" pitchFamily="18" charset="0"/>
                <a:cs typeface="Times New Roman" panose="02020603050405020304" pitchFamily="18" charset="0"/>
              </a:rPr>
              <a:t>Информационно-мотивационная кампания </a:t>
            </a:r>
            <a:r>
              <a:rPr lang="ru-RU" sz="4800" b="1" dirty="0">
                <a:solidFill>
                  <a:srgbClr val="7030A0"/>
                </a:solidFill>
                <a:latin typeface="Times New Roman" panose="02020603050405020304" pitchFamily="18" charset="0"/>
                <a:ea typeface="Cambria Math" pitchFamily="18" charset="0"/>
                <a:cs typeface="Times New Roman" panose="02020603050405020304" pitchFamily="18" charset="0"/>
              </a:rPr>
              <a:t>при организации </a:t>
            </a:r>
            <a:endParaRPr lang="ru-RU" sz="4800" b="1" dirty="0" smtClean="0">
              <a:solidFill>
                <a:srgbClr val="7030A0"/>
              </a:solidFill>
              <a:latin typeface="Times New Roman" panose="02020603050405020304" pitchFamily="18" charset="0"/>
              <a:ea typeface="Cambria Math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r>
              <a:rPr lang="ru-RU" sz="4800" b="1" dirty="0" smtClean="0">
                <a:solidFill>
                  <a:srgbClr val="7030A0"/>
                </a:solidFill>
                <a:latin typeface="Times New Roman" panose="02020603050405020304" pitchFamily="18" charset="0"/>
                <a:ea typeface="Cambria Math" pitchFamily="18" charset="0"/>
                <a:cs typeface="Times New Roman" panose="02020603050405020304" pitchFamily="18" charset="0"/>
              </a:rPr>
              <a:t>социально-психологического тестирования </a:t>
            </a:r>
          </a:p>
          <a:p>
            <a:pPr algn="ctr">
              <a:defRPr/>
            </a:pPr>
            <a:r>
              <a:rPr lang="ru-RU" sz="4800" b="1" dirty="0" smtClean="0">
                <a:solidFill>
                  <a:srgbClr val="7030A0"/>
                </a:solidFill>
                <a:latin typeface="Times New Roman" panose="02020603050405020304" pitchFamily="18" charset="0"/>
                <a:ea typeface="Cambria Math" pitchFamily="18" charset="0"/>
                <a:cs typeface="Times New Roman" panose="02020603050405020304" pitchFamily="18" charset="0"/>
              </a:rPr>
              <a:t>в 2020/2021 учебном году</a:t>
            </a:r>
            <a:endParaRPr lang="ru-RU" altLang="ru-RU" sz="4800" b="1" dirty="0">
              <a:solidFill>
                <a:srgbClr val="7030A0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4" name="Rectangle 2"/>
          <p:cNvSpPr txBox="1">
            <a:spLocks noRot="1" noChangeArrowheads="1"/>
          </p:cNvSpPr>
          <p:nvPr/>
        </p:nvSpPr>
        <p:spPr>
          <a:xfrm>
            <a:off x="762000" y="5029200"/>
            <a:ext cx="7620000" cy="1600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ru-RU" altLang="ru-RU" sz="5400" b="1" dirty="0">
              <a:solidFill>
                <a:srgbClr val="002060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принципы СПТ</a:t>
            </a:r>
            <a:endParaRPr lang="ru-RU" sz="48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43000" y="1905000"/>
            <a:ext cx="7315200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ru-RU" sz="5400" b="1" dirty="0" smtClean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Добровольность</a:t>
            </a:r>
          </a:p>
          <a:p>
            <a:pPr algn="ctr">
              <a:spcAft>
                <a:spcPts val="1200"/>
              </a:spcAft>
            </a:pPr>
            <a:r>
              <a:rPr lang="ru-RU" sz="5400" b="1" dirty="0" smtClean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Конфиденциальность</a:t>
            </a:r>
          </a:p>
          <a:p>
            <a:pPr algn="ctr">
              <a:spcAft>
                <a:spcPts val="1200"/>
              </a:spcAft>
            </a:pPr>
            <a:r>
              <a:rPr lang="ru-RU" sz="5400" b="1" dirty="0" smtClean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Ненаказуемость</a:t>
            </a:r>
            <a:endParaRPr lang="ru-RU" sz="5400" b="1" dirty="0">
              <a:solidFill>
                <a:srgbClr val="FF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44433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1066800"/>
            <a:ext cx="8991600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Добровольное информированное согласие</a:t>
            </a:r>
          </a:p>
          <a:p>
            <a:pPr algn="ctr"/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СПТ принимают участие 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обучающиеся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возрасте </a:t>
            </a:r>
            <a:endParaRPr lang="ru-RU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15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лет и старше, которые дали письменное информированное 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согласие.</a:t>
            </a:r>
          </a:p>
          <a:p>
            <a:pPr algn="ctr">
              <a:spcAft>
                <a:spcPts val="0"/>
              </a:spcAft>
            </a:pPr>
            <a:endParaRPr lang="ru-RU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обучающемуся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нет 15 лет, он участвует в тестировании исключительно при наличии письменного информированного согласия одного из родителей (законных 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представителей).</a:t>
            </a:r>
          </a:p>
          <a:p>
            <a:pPr algn="ctr">
              <a:spcAft>
                <a:spcPts val="0"/>
              </a:spcAft>
            </a:pPr>
            <a:endParaRPr lang="ru-RU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Родители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(законные представители) обучающихся допускаются в аудитории во время тестирования в качестве 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наблюдателей.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981200" y="0"/>
            <a:ext cx="5181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Добровольность</a:t>
            </a:r>
            <a:endParaRPr lang="ru-RU" sz="48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88371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81200" y="0"/>
            <a:ext cx="5181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Добровольность</a:t>
            </a:r>
            <a:endParaRPr lang="ru-RU" sz="48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52399" y="1066800"/>
            <a:ext cx="9027111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Согласие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проведение СПТ даётся только добровольно, обязательно означает понимание целей тестирования, конфиденциальности процедуры и результатов, и возможности получения результата как самим обучающимся, так и его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родителями.</a:t>
            </a:r>
          </a:p>
          <a:p>
            <a:pPr algn="ctr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Очень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важно подчеркнуть, что такое согласие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означает ответственность образовательного учреждения за сохранность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данных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ctr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это отвечает непосредственно </a:t>
            </a:r>
            <a:endParaRPr lang="ru-RU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руководитель организации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04935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81200" y="0"/>
            <a:ext cx="5181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Добровольность</a:t>
            </a:r>
            <a:endParaRPr lang="ru-RU" sz="48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6200" y="1066800"/>
            <a:ext cx="906780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Любые мероприятия в рамках профилактики употребления наркотических и психоактивных веществ (социально-психологическое тестирование, профилактические медицинское осмотры, в случае выявленных фактов употребления наркотиков – медицинское сопровождение и реабилитация) являются исключительно добровольными и осуществляются </a:t>
            </a:r>
            <a:r>
              <a:rPr lang="ru-RU" sz="3200" b="1" dirty="0" smtClean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только с согласия обучающегося или родителей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(законных представителей), согласия на каждую форму проводимой работы по профилактике.</a:t>
            </a:r>
          </a:p>
        </p:txBody>
      </p:sp>
    </p:spTree>
    <p:extLst>
      <p:ext uri="{BB962C8B-B14F-4D97-AF65-F5344CB8AC3E}">
        <p14:creationId xmlns:p14="http://schemas.microsoft.com/office/powerpoint/2010/main" val="25568914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ᐈ Внимание фото, рисунки восклицательный знак | скачать на ...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711954"/>
            <a:ext cx="1295400" cy="2036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981200" y="0"/>
            <a:ext cx="5181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Добровольность</a:t>
            </a:r>
            <a:endParaRPr lang="ru-RU" sz="48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90600" y="2667000"/>
            <a:ext cx="7924800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3000" b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3000" b="1" dirty="0" smtClean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огласно законодательству</a:t>
            </a:r>
            <a:r>
              <a:rPr lang="ru-RU" sz="3000" b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за разглашение, некорректное хранение конфиденциальных данных предусмотрено административное или уголовное </a:t>
            </a:r>
            <a:r>
              <a:rPr lang="ru-RU" sz="3000" b="1" dirty="0" smtClean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наказание.</a:t>
            </a:r>
          </a:p>
          <a:p>
            <a:pPr lvl="0" algn="ctr"/>
            <a:endParaRPr lang="ru-RU" sz="2800" b="1" dirty="0">
              <a:solidFill>
                <a:srgbClr val="FF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/>
            <a:r>
              <a:rPr lang="ru-RU" sz="3000" b="1" dirty="0" smtClean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3000" b="1" dirty="0">
              <a:solidFill>
                <a:srgbClr val="FF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88673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" y="914365"/>
            <a:ext cx="9067800" cy="59246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проведения социально-психологического тестирования образовательная организация использует персональные данные обучающегося (класс, возраст, пол, индивидуальные показатели результатов тестирования), осуществляет их хранение и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уничтожение.</a:t>
            </a:r>
          </a:p>
          <a:p>
            <a:pPr algn="ctr">
              <a:spcAft>
                <a:spcPts val="600"/>
              </a:spcAft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Конфиденциальность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проведении СПТ и хранении информированных согласий обеспечивает директор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(руководитель) образовательной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организации; 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Aft>
                <a:spcPts val="600"/>
              </a:spcAft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соблюдать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конфиденциальность при хранении и использовании результатов тестирования обязаны органы исполнительной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власти.</a:t>
            </a:r>
          </a:p>
          <a:p>
            <a:pPr algn="ctr">
              <a:spcAft>
                <a:spcPts val="600"/>
              </a:spcAft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Срок хранения согласий – до момента отчисления обучающегося из образовательной организации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0"/>
            <a:ext cx="9144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Конфиденциальность</a:t>
            </a:r>
            <a:endParaRPr lang="ru-RU" sz="54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529466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ᐈ Внимание фото, рисунки восклицательный знак | скачать на ...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789327"/>
            <a:ext cx="1512276" cy="2209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ᐈ Внимание фото, рисунки восклицательный знак | скачать на ...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999" y="1267501"/>
            <a:ext cx="1512277" cy="198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0" y="0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Конфиденциальность</a:t>
            </a:r>
            <a:endParaRPr lang="ru-RU" sz="48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47800" y="1267501"/>
            <a:ext cx="73914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Конфиденциальность </a:t>
            </a:r>
            <a:endParaRPr lang="ru-RU" sz="3200" b="1" dirty="0">
              <a:solidFill>
                <a:srgbClr val="FF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200" b="1" dirty="0" smtClean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социально-психологического </a:t>
            </a:r>
            <a:r>
              <a:rPr lang="ru-RU" sz="3200" b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тестирования не может быть </a:t>
            </a:r>
            <a:r>
              <a:rPr lang="ru-RU" sz="3200" b="1" dirty="0" smtClean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раскрыта.</a:t>
            </a:r>
          </a:p>
          <a:p>
            <a:pPr algn="ctr"/>
            <a:endParaRPr lang="ru-RU" sz="3200" b="1" dirty="0" smtClean="0">
              <a:solidFill>
                <a:srgbClr val="FF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200" b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3200" b="1" dirty="0" smtClean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езультаты </a:t>
            </a:r>
            <a:r>
              <a:rPr lang="ru-RU" sz="3200" b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предоставляются в обезличенной форме с приведением обобщенных данных по возрастной группе и образовательному </a:t>
            </a:r>
            <a:r>
              <a:rPr lang="ru-RU" sz="3200" b="1" dirty="0" smtClean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учреждению.</a:t>
            </a:r>
          </a:p>
        </p:txBody>
      </p:sp>
    </p:spTree>
    <p:extLst>
      <p:ext uri="{BB962C8B-B14F-4D97-AF65-F5344CB8AC3E}">
        <p14:creationId xmlns:p14="http://schemas.microsoft.com/office/powerpoint/2010/main" val="333959347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Ненаказуемость</a:t>
            </a:r>
            <a:endParaRPr lang="ru-RU" sz="48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" y="990600"/>
            <a:ext cx="82296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Мероприятия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реализуемые в рамках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тестирования, носят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выраженный профилактический характер и не ставят целью наказание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 употребление наркотических средств и психоактивных веществ.</a:t>
            </a:r>
          </a:p>
          <a:p>
            <a:pPr algn="ctr"/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Другими словами, результаты СПТ </a:t>
            </a:r>
          </a:p>
          <a:p>
            <a:pPr algn="ctr"/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являются основанием для применения мер дисциплинарного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наказания.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630323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1483311"/>
            <a:ext cx="88392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Методика оценивает степень влияния факторов риска, 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которыми сталкиваются или могут столкнуться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обучающиеся,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факторы защиты, позволяющие этому противостоять, адаптироваться, повысить психологическую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устойчивость.</a:t>
            </a:r>
          </a:p>
          <a:p>
            <a:pPr algn="ctr"/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Методика конфиденциальна, но не анонимна, что позволяет получить результаты самими обучающимися и родителями, получить персональные рекомендации по развитию психологической устойчивости.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-12577" y="-154126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 методики исследования</a:t>
            </a:r>
            <a:endParaRPr lang="ru-RU" sz="48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915282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12577" y="-154126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 методики исследования</a:t>
            </a:r>
            <a:endParaRPr lang="ru-RU" sz="48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6200" y="1295400"/>
            <a:ext cx="8915400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СПТ по Единой методике проводится в отношении обучающихся 7-11 классов общеобразовательных учреждений и 1-2 курсов профессиональных и высших учебных учреждений в возрасте от 13 до 18 лет.</a:t>
            </a:r>
            <a:endParaRPr lang="ru-RU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6200" y="3124200"/>
            <a:ext cx="9067800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Проведение СПТ в отношении обучающихся, осваивающих </a:t>
            </a:r>
            <a:r>
              <a:rPr lang="ru-RU" sz="2600" b="1" dirty="0" smtClean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адаптированные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основные общеобразовательные программы, реализуемые для глухих, слабослышащих, слепых, слабовидящих, с тяжёлыми нарушениями речи, с нарушениями опорно-двигательного аппарата, с задержкой психического развития, с умственной отсталостью, с расстройствами аутистического спектра, со сложными дефектами, </a:t>
            </a:r>
            <a:r>
              <a:rPr lang="ru-RU" sz="2600" b="1" dirty="0" smtClean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носит рекомендательный характер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27108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21454" y="14796"/>
            <a:ext cx="91440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Статья 53.4 </a:t>
            </a:r>
            <a:r>
              <a:rPr lang="ru-RU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Федерального закона от 8 января 1998 года № 3-ФЗ </a:t>
            </a:r>
            <a:r>
              <a:rPr lang="ru-RU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«О </a:t>
            </a:r>
            <a:r>
              <a:rPr lang="ru-RU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наркотических средствах и психотропных </a:t>
            </a:r>
            <a:r>
              <a:rPr lang="ru-RU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веществах» 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(ред. от 03.07.2016) </a:t>
            </a: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изм. и доп., вступ. в силу с 01.01.2017)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52400" y="1944171"/>
            <a:ext cx="88392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1.Социально-психологическое тестирование (далее – СПТ) является одной из форм профилактики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незаконного потребления наркотических средств и психотропных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веществ. Другой формой профилактики являются профилактические медицинские осмотры.</a:t>
            </a: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2.СПТ проводится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наличии информированного согласия в письменной форме обучающихся, достигших возраста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15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лет, либо информированного согласия в письменной форме одного из родителей или иного законного представителя обучающихся, не достигших возраста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15 лет.</a:t>
            </a: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3.Образовательные организации обеспечивают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конфиденциальность сведений, полученных в результате проведения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СПТ обучающихся.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385889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674" y="11668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 процедуры проведения</a:t>
            </a:r>
            <a:endParaRPr lang="ru-RU" sz="48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3674" y="1447800"/>
            <a:ext cx="914400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Получение информированного согласия.</a:t>
            </a:r>
          </a:p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Присвоение обучающемуся индивидуального кода, по которому он сможет заполнять тест, </a:t>
            </a:r>
          </a:p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 указывая своих персональных данных в автоматизированной системе тестирования.</a:t>
            </a:r>
          </a:p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3.Информация о том, какой код присвоен тестируемому хранится на бумажном носителе в сейфе и доступ к нему имеет только психолог образовательной организации, соблюдение конфиденциальности данной информации охраняется законом РФ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400" b="1" dirty="0" smtClean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Административная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(согласно ст. 13.11 КоАП РФ), </a:t>
            </a:r>
            <a:r>
              <a:rPr lang="ru-RU" sz="2400" b="1" dirty="0" smtClean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уголовная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(137, 140, 272 ст. УК РФ), </a:t>
            </a:r>
            <a:r>
              <a:rPr lang="ru-RU" sz="2400" b="1" dirty="0" smtClean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гражданско-правовая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(ст. 15, 151 Гражданского кодекса, ст. 24 закона «О персональных данных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») ответственность).</a:t>
            </a:r>
          </a:p>
        </p:txBody>
      </p:sp>
    </p:spTree>
    <p:extLst>
      <p:ext uri="{BB962C8B-B14F-4D97-AF65-F5344CB8AC3E}">
        <p14:creationId xmlns:p14="http://schemas.microsoft.com/office/powerpoint/2010/main" val="404563702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674" y="11668"/>
            <a:ext cx="9144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 процедуры проведения</a:t>
            </a:r>
            <a:endParaRPr lang="ru-RU" sz="44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3674" y="1447800"/>
            <a:ext cx="9144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Обучающиеся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заполняют анкеты из 110 или 140 утверждений, на все из которых необходимо ответить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(для 7-9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классов методика содержит 110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утверждений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10-11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классов, а также студентов колледжей и 1-2 курсов высших учебных заведений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методика содержит140 утверждений.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При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проведении тестирования в качестве наблюдателей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допускается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присутствие родителей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обучающихся.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407807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674" y="11668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Получение результатов</a:t>
            </a:r>
            <a:endParaRPr lang="ru-RU" sz="48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357" y="1143000"/>
            <a:ext cx="9144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По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завершению тестирования,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после обработки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результатов, обучающиеся или родители (законные представители) могут обратиться за получением кратких результатов теста и при необходимости получить более подробные рекомендации по минимизации влияния факторов риска и актуализации факторов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защиты к психологу образовательной организации.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Все другие результаты представляются в обобщённом, статистическом виде.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961638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699" y="0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Работа с педагогическим коллективом</a:t>
            </a:r>
            <a:endParaRPr kumimoji="0" lang="ru-RU" sz="4800" b="1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6099" y="1676400"/>
            <a:ext cx="8839200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По запросу классный руководитель получает информацию о результатах СПТ в обобщённом</a:t>
            </a:r>
            <a:r>
              <a:rPr kumimoji="0" lang="ru-RU" sz="28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виде по </a:t>
            </a:r>
            <a:r>
              <a:rPr kumimoji="0" lang="ru-RU" sz="28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следующим показателям:</a:t>
            </a:r>
          </a:p>
          <a:p>
            <a:pPr marL="457200" marR="0" lvl="0" indent="-45720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ru-RU" sz="2400" b="1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обучающихся, подлежащих тестированию</a:t>
            </a:r>
          </a:p>
          <a:p>
            <a:pPr marL="457200" marR="0" lvl="0" indent="-45720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 обучающихся, прошедших СПТ</a:t>
            </a:r>
          </a:p>
          <a:p>
            <a:pPr marL="457200" marR="0" lvl="0" indent="-45720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ru-RU" sz="2400" b="1" dirty="0" smtClean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 и п</a:t>
            </a:r>
            <a:r>
              <a:rPr kumimoji="0" lang="ru-RU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66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роцент</a:t>
            </a:r>
            <a:r>
              <a:rPr kumimoji="0" lang="ru-RU" sz="24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выявленного ПВВ (повышенной вероятности вовлечения)</a:t>
            </a:r>
          </a:p>
          <a:p>
            <a:pPr marL="457200" marR="0" lvl="0" indent="-45720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ru-RU" sz="2400" b="1" dirty="0" smtClean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 и п</a:t>
            </a:r>
            <a:r>
              <a:rPr lang="ru-RU" sz="2400" b="1" baseline="0" dirty="0" smtClean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роцент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выявленного «латентного риска» вовлечения в зависимое поведение</a:t>
            </a:r>
          </a:p>
          <a:p>
            <a:pPr marL="457200" marR="0" lvl="0" indent="-45720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ru-RU" sz="2400" b="1" dirty="0" smtClean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 и п</a:t>
            </a:r>
            <a:r>
              <a:rPr kumimoji="0" lang="ru-RU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66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роцент</a:t>
            </a:r>
            <a:r>
              <a:rPr kumimoji="0" lang="ru-RU" sz="24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выявленной группы «явного риска»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000466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699" y="0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с педагогическим коллективом</a:t>
            </a:r>
            <a:endParaRPr lang="ru-RU" sz="48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6990" y="1754326"/>
            <a:ext cx="910701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Можно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подчеркнуть, что в методике есть вопросы, касающиеся взаимоотношений в школьном коллективе, 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которые в немалой степени оказывают влияние все педагоги и работники школы, и что они своим поведением, отношением,  действиями способствуют формированию и поддержанию благоприятного социально-психологического климата как одного из факторов защиты, помогая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обучающимся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видеть альтернативы неприемлемому поведению, или же, наоборот, могут не помогать этому, снижать психологическую устойчивость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обучающихся.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471390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381000" y="1480"/>
            <a:ext cx="9906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с родителями </a:t>
            </a:r>
          </a:p>
          <a:p>
            <a:pPr algn="ctr"/>
            <a:r>
              <a:rPr lang="ru-RU" sz="4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(законными представителями)</a:t>
            </a:r>
            <a:endParaRPr lang="ru-RU" sz="48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100" y="1602516"/>
            <a:ext cx="9067799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Методика не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выявляет употребляющих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психоактивные вещества. </a:t>
            </a:r>
            <a:b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Она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исследует социально-психологическую ситуацию развития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обучающегося.</a:t>
            </a:r>
          </a:p>
          <a:p>
            <a:pPr algn="ctr">
              <a:spcAft>
                <a:spcPts val="1200"/>
              </a:spcAft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Её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цель не столько выявить негативные моменты в жизни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ребенка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(это важный момент)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сколько за счёт чего он с ними может справляться, что его может поддержать и достаточно ли ему этих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ресурсов.</a:t>
            </a:r>
          </a:p>
          <a:p>
            <a:pPr algn="ctr">
              <a:spcAft>
                <a:spcPts val="1200"/>
              </a:spcAft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Это необходимо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построения дальнейшей профилактической работы как с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классами (группами),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так и в индивидуальном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порядке.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548549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381000" y="1480"/>
            <a:ext cx="9906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с родителями </a:t>
            </a:r>
          </a:p>
          <a:p>
            <a:pPr algn="ctr"/>
            <a:r>
              <a:rPr lang="ru-RU" sz="4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(законными представителями)</a:t>
            </a:r>
            <a:endParaRPr lang="ru-RU" sz="48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6200" y="1755806"/>
            <a:ext cx="9067800" cy="41242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каждой образовательной организации проводится профилактическая работа по предупреждению неадаптивных форм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поведения. 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Aft>
                <a:spcPts val="1200"/>
              </a:spcAft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СПТ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это </a:t>
            </a:r>
            <a:r>
              <a:rPr lang="ru-RU" sz="2800" b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часть этой профилактической работы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позволяющая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качественно планировать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выбрать те направления, цели профилактической деятельности, которые будут полезны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обучающимся, позволят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лучше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адаптироваться, развивать и проявлять                 	сильные стороны.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902111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" y="10357"/>
            <a:ext cx="9067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с обучающимися</a:t>
            </a:r>
            <a:endParaRPr lang="ru-RU" sz="48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2400" y="990600"/>
            <a:ext cx="8915400" cy="557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СПТ направлено на выявление социально-психологических условий, повышающие риск употребления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наркотических средств и психоактивных веществ,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 также на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определение возможностей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которые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помогут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обучающимся избежать риска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употребления.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Aft>
                <a:spcPts val="1200"/>
              </a:spcAft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Мероприятия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реализуемые в рамках тестирования, носят выраженный профилактический характер и не ставят целью наказание за употребление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наркотических  средств и психоактивных веществ.</a:t>
            </a:r>
          </a:p>
          <a:p>
            <a:pPr algn="ctr">
              <a:spcAft>
                <a:spcPts val="1200"/>
              </a:spcAft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итогам обучающийся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может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получить консультацию   психолога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своим результатам тестирования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5637686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" y="10357"/>
            <a:ext cx="9067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с обучающимися</a:t>
            </a:r>
            <a:endParaRPr lang="ru-RU" sz="48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6200" y="967718"/>
            <a:ext cx="90678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Aft>
                <a:spcPts val="1200"/>
              </a:spcAft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СПТ – это часть </a:t>
            </a: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самоисследования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которая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позволит задуматься не только о своих слабых сторонах, но и сильных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качествах.</a:t>
            </a:r>
          </a:p>
          <a:p>
            <a:pPr algn="ctr">
              <a:spcAft>
                <a:spcPts val="1200"/>
              </a:spcAft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869173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" y="1066800"/>
            <a:ext cx="9067800" cy="18651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lnSpc>
                <a:spcPct val="90000"/>
              </a:lnSpc>
              <a:spcBef>
                <a:spcPts val="1000"/>
              </a:spcBef>
            </a:pPr>
            <a:r>
              <a:rPr lang="ru-RU" sz="32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Данное тестирование не  может  быть  использовано  для формулировки  </a:t>
            </a:r>
            <a:r>
              <a:rPr lang="ru-RU" sz="32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заключения  о наличии  </a:t>
            </a:r>
            <a:r>
              <a:rPr lang="ru-RU" sz="32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наркотической  или  иной </a:t>
            </a:r>
            <a:r>
              <a:rPr lang="ru-RU" sz="32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зависимости, или фактов употребления психоактивных веществ.</a:t>
            </a:r>
            <a:endParaRPr lang="ru-RU" sz="32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6200" y="10357"/>
            <a:ext cx="9067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с обучающимися</a:t>
            </a:r>
            <a:endParaRPr lang="ru-RU" sz="48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6200" y="3048000"/>
            <a:ext cx="90678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43550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42900" y="2667000"/>
            <a:ext cx="84582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 регламентирует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процедуру проведения СПТ </a:t>
            </a:r>
            <a:endParaRPr lang="ru-RU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целью обеспечения законности проводимого мероприятия, соблюдения прав обучающихся, конфиденциальности сведений, полученных по итогам исследования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76200"/>
            <a:ext cx="91440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Министерства </a:t>
            </a:r>
            <a:r>
              <a:rPr lang="ru-RU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просвещения от 20.02.2020 </a:t>
            </a:r>
            <a:r>
              <a:rPr lang="ru-RU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года № </a:t>
            </a:r>
            <a:r>
              <a:rPr lang="ru-RU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59 «Об </a:t>
            </a:r>
            <a:r>
              <a:rPr lang="ru-RU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утверждении Порядка проведения социально-психологического тестирования </a:t>
            </a:r>
            <a:r>
              <a:rPr lang="ru-RU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общеобразовательных организациях и профессиональных образовательных </a:t>
            </a:r>
            <a:r>
              <a:rPr lang="ru-RU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организациях»</a:t>
            </a:r>
            <a:endParaRPr lang="ru-RU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93963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4"/>
          <p:cNvSpPr txBox="1">
            <a:spLocks/>
          </p:cNvSpPr>
          <p:nvPr/>
        </p:nvSpPr>
        <p:spPr>
          <a:xfrm>
            <a:off x="-8965" y="65608"/>
            <a:ext cx="9144000" cy="1589088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ru-RU" altLang="ru-RU" sz="3400" b="1" dirty="0">
                <a:solidFill>
                  <a:schemeClr val="accent3">
                    <a:lumMod val="50000"/>
                  </a:schemeClr>
                </a:solidFill>
                <a:latin typeface="Liberation Serif" panose="02020603050405020304" pitchFamily="18" charset="0"/>
                <a:ea typeface="+mj-ea"/>
                <a:cs typeface="Arial" pitchFamily="34" charset="0"/>
              </a:rPr>
              <a:t>ГБУ СО Центр психолого-педагогической, медицинской и социальной помощи «</a:t>
            </a:r>
            <a:r>
              <a:rPr lang="ru-RU" altLang="ru-RU" sz="3400" b="1" dirty="0" smtClean="0">
                <a:solidFill>
                  <a:schemeClr val="accent3">
                    <a:lumMod val="50000"/>
                  </a:schemeClr>
                </a:solidFill>
                <a:latin typeface="Liberation Serif" panose="02020603050405020304" pitchFamily="18" charset="0"/>
                <a:ea typeface="+mj-ea"/>
                <a:cs typeface="Arial" pitchFamily="34" charset="0"/>
              </a:rPr>
              <a:t>Ладо»</a:t>
            </a:r>
            <a:endParaRPr lang="en-US" altLang="ru-RU" sz="3400" b="1" dirty="0">
              <a:solidFill>
                <a:schemeClr val="accent3">
                  <a:lumMod val="50000"/>
                </a:schemeClr>
              </a:solidFill>
              <a:latin typeface="Liberation Serif" panose="02020603050405020304" pitchFamily="18" charset="0"/>
              <a:ea typeface="+mj-ea"/>
              <a:cs typeface="+mj-cs"/>
            </a:endParaRPr>
          </a:p>
        </p:txBody>
      </p:sp>
      <p:sp>
        <p:nvSpPr>
          <p:cNvPr id="4" name="Content Placeholder 5"/>
          <p:cNvSpPr txBox="1">
            <a:spLocks/>
          </p:cNvSpPr>
          <p:nvPr/>
        </p:nvSpPr>
        <p:spPr>
          <a:xfrm>
            <a:off x="3581400" y="1752600"/>
            <a:ext cx="4807024" cy="4525963"/>
          </a:xfrm>
          <a:prstGeom prst="rect">
            <a:avLst/>
          </a:prstGeom>
        </p:spPr>
        <p:txBody>
          <a:bodyPr/>
          <a:lstStyle/>
          <a:p>
            <a:pPr marL="342900" indent="-341313">
              <a:lnSpc>
                <a:spcPct val="80000"/>
              </a:lnSpc>
              <a:spcBef>
                <a:spcPts val="1000"/>
              </a:spcBef>
              <a:buFont typeface="Arial" pitchFamily="34" charset="0"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US" altLang="ru-RU" sz="900" b="1" dirty="0">
                <a:latin typeface="+mn-lt"/>
              </a:rPr>
              <a:t> </a:t>
            </a:r>
            <a:endParaRPr lang="en-US" altLang="ru-RU" sz="900" b="1" dirty="0">
              <a:solidFill>
                <a:srgbClr val="000099"/>
              </a:solidFill>
              <a:latin typeface="Corbel" pitchFamily="34" charset="0"/>
            </a:endParaRPr>
          </a:p>
          <a:p>
            <a:pPr marL="342900" indent="-341313">
              <a:lnSpc>
                <a:spcPct val="80000"/>
              </a:lnSpc>
              <a:spcBef>
                <a:spcPts val="1000"/>
              </a:spcBef>
              <a:buFont typeface="Arial" pitchFamily="34" charset="0"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US" altLang="ru-RU" sz="1300" dirty="0">
                <a:solidFill>
                  <a:srgbClr val="000099"/>
                </a:solidFill>
                <a:cs typeface="Arial" pitchFamily="34" charset="0"/>
              </a:rPr>
              <a:t> </a:t>
            </a:r>
            <a:endParaRPr lang="ru-RU" sz="2000" b="1" dirty="0">
              <a:solidFill>
                <a:srgbClr val="0070C0"/>
              </a:solidFill>
            </a:endParaRPr>
          </a:p>
          <a:p>
            <a:pPr>
              <a:defRPr/>
            </a:pPr>
            <a:endParaRPr lang="ru-RU" sz="24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3203431" y="1752600"/>
            <a:ext cx="592263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2550" indent="-82550" algn="ctr">
              <a:buNone/>
            </a:pP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Liberation Serif" panose="02020603050405020304" pitchFamily="18" charset="0"/>
                <a:cs typeface="Times New Roman" pitchFamily="18" charset="0"/>
              </a:rPr>
              <a:t>Вы </a:t>
            </a:r>
            <a:r>
              <a:rPr lang="ru-RU" sz="3200" b="1" dirty="0">
                <a:solidFill>
                  <a:schemeClr val="accent1">
                    <a:lumMod val="75000"/>
                  </a:schemeClr>
                </a:solidFill>
                <a:latin typeface="Liberation Serif" panose="02020603050405020304" pitchFamily="18" charset="0"/>
                <a:cs typeface="Times New Roman" pitchFamily="18" charset="0"/>
              </a:rPr>
              <a:t>можете обратиться</a:t>
            </a:r>
          </a:p>
          <a:p>
            <a:pPr marL="82550" indent="-82550" algn="ctr">
              <a:buNone/>
            </a:pPr>
            <a:r>
              <a:rPr lang="ru-RU" sz="3200" b="1" dirty="0">
                <a:solidFill>
                  <a:schemeClr val="accent1">
                    <a:lumMod val="75000"/>
                  </a:schemeClr>
                </a:solidFill>
                <a:latin typeface="Liberation Serif" panose="02020603050405020304" pitchFamily="18" charset="0"/>
                <a:cs typeface="Times New Roman" pitchFamily="18" charset="0"/>
              </a:rPr>
              <a:t>по адресу - г. Екатеринбург </a:t>
            </a:r>
          </a:p>
          <a:p>
            <a:pPr marL="82550" indent="-82550" algn="ctr">
              <a:buNone/>
            </a:pPr>
            <a:r>
              <a:rPr lang="ru-RU" sz="3200" b="1" dirty="0">
                <a:solidFill>
                  <a:schemeClr val="accent1">
                    <a:lumMod val="75000"/>
                  </a:schemeClr>
                </a:solidFill>
                <a:latin typeface="Liberation Serif" panose="02020603050405020304" pitchFamily="18" charset="0"/>
                <a:cs typeface="Times New Roman" pitchFamily="18" charset="0"/>
              </a:rPr>
              <a:t>ул. Машиностроителей, 8</a:t>
            </a:r>
          </a:p>
          <a:p>
            <a:pPr marL="82550" indent="-82550" algn="ctr">
              <a:buNone/>
            </a:pPr>
            <a:r>
              <a:rPr lang="ru-RU" sz="3200" b="1" dirty="0">
                <a:solidFill>
                  <a:schemeClr val="accent1">
                    <a:lumMod val="75000"/>
                  </a:schemeClr>
                </a:solidFill>
                <a:latin typeface="Liberation Serif" panose="02020603050405020304" pitchFamily="18" charset="0"/>
                <a:cs typeface="Times New Roman" pitchFamily="18" charset="0"/>
              </a:rPr>
              <a:t>Телефон:</a:t>
            </a:r>
          </a:p>
          <a:p>
            <a:pPr marL="82550" indent="-82550" algn="ctr">
              <a:buNone/>
            </a:pPr>
            <a:r>
              <a:rPr lang="ru-RU" sz="3200" b="1" dirty="0">
                <a:solidFill>
                  <a:schemeClr val="accent1">
                    <a:lumMod val="75000"/>
                  </a:schemeClr>
                </a:solidFill>
                <a:latin typeface="Liberation Serif" panose="02020603050405020304" pitchFamily="18" charset="0"/>
                <a:cs typeface="Times New Roman" pitchFamily="18" charset="0"/>
              </a:rPr>
              <a:t>8 (343) 338-77-48</a:t>
            </a:r>
          </a:p>
          <a:p>
            <a:pPr marL="82550" indent="-82550" algn="ctr">
              <a:buNone/>
            </a:pP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Liberation Serif" panose="02020603050405020304" pitchFamily="18" charset="0"/>
                <a:cs typeface="Times New Roman" pitchFamily="18" charset="0"/>
              </a:rPr>
              <a:t>8 </a:t>
            </a:r>
            <a:r>
              <a:rPr lang="ru-RU" sz="3200" b="1" dirty="0">
                <a:solidFill>
                  <a:schemeClr val="accent1">
                    <a:lumMod val="75000"/>
                  </a:schemeClr>
                </a:solidFill>
                <a:latin typeface="Liberation Serif" panose="02020603050405020304" pitchFamily="18" charset="0"/>
                <a:cs typeface="Times New Roman" pitchFamily="18" charset="0"/>
              </a:rPr>
              <a:t>(904) 169-65-90</a:t>
            </a:r>
          </a:p>
          <a:p>
            <a:pPr marL="82550" indent="-82550" algn="ctr">
              <a:buNone/>
            </a:pPr>
            <a:r>
              <a:rPr lang="ru-RU" sz="3200" b="1" dirty="0">
                <a:solidFill>
                  <a:schemeClr val="accent1">
                    <a:lumMod val="75000"/>
                  </a:schemeClr>
                </a:solidFill>
                <a:latin typeface="Liberation Serif" panose="02020603050405020304" pitchFamily="18" charset="0"/>
                <a:cs typeface="Times New Roman" pitchFamily="18" charset="0"/>
              </a:rPr>
              <a:t>Электронный адрес:  </a:t>
            </a:r>
          </a:p>
          <a:p>
            <a:pPr marL="82550" indent="-82550" algn="ctr">
              <a:buNone/>
            </a:pPr>
            <a:r>
              <a:rPr lang="en-US" sz="3200" b="1" dirty="0" err="1">
                <a:solidFill>
                  <a:srgbClr val="FF0066"/>
                </a:solidFill>
                <a:latin typeface="Georgia" panose="02040502050405020303" pitchFamily="18" charset="0"/>
                <a:cs typeface="Times New Roman" pitchFamily="18" charset="0"/>
              </a:rPr>
              <a:t>l</a:t>
            </a:r>
            <a:r>
              <a:rPr lang="en-US" sz="3200" b="1" dirty="0" err="1" smtClean="0">
                <a:solidFill>
                  <a:srgbClr val="FF0066"/>
                </a:solidFill>
                <a:latin typeface="Georgia" panose="02040502050405020303" pitchFamily="18" charset="0"/>
                <a:cs typeface="Times New Roman" pitchFamily="18" charset="0"/>
              </a:rPr>
              <a:t>ado</a:t>
            </a:r>
            <a:r>
              <a:rPr lang="en-US" sz="3200" b="1" dirty="0" smtClean="0">
                <a:solidFill>
                  <a:srgbClr val="FF0066"/>
                </a:solidFill>
                <a:latin typeface="Georgia" panose="02040502050405020303" pitchFamily="18" charset="0"/>
                <a:cs typeface="Times New Roman" pitchFamily="18" charset="0"/>
              </a:rPr>
              <a:t>-monitoring</a:t>
            </a:r>
            <a:r>
              <a:rPr lang="ru-RU" sz="3200" b="1" dirty="0" smtClean="0">
                <a:solidFill>
                  <a:srgbClr val="FF0066"/>
                </a:solidFill>
                <a:latin typeface="Georgia" panose="02040502050405020303" pitchFamily="18" charset="0"/>
                <a:cs typeface="Times New Roman" pitchFamily="18" charset="0"/>
              </a:rPr>
              <a:t>@mail.ru     </a:t>
            </a:r>
            <a:endParaRPr lang="ru-RU" sz="3200" b="1" dirty="0">
              <a:solidFill>
                <a:srgbClr val="FF0066"/>
              </a:solidFill>
              <a:latin typeface="Georgia" panose="02040502050405020303" pitchFamily="18" charset="0"/>
              <a:cs typeface="Times New Roman" pitchFamily="18" charset="0"/>
            </a:endParaRPr>
          </a:p>
          <a:p>
            <a:pPr marL="82550" indent="-82550" algn="ctr">
              <a:buNone/>
            </a:pPr>
            <a:r>
              <a:rPr lang="ru-RU" sz="3200" b="1" dirty="0">
                <a:solidFill>
                  <a:schemeClr val="accent1">
                    <a:lumMod val="75000"/>
                  </a:schemeClr>
                </a:solidFill>
                <a:latin typeface="Liberation Serif" panose="02020603050405020304" pitchFamily="18" charset="0"/>
                <a:cs typeface="Times New Roman" pitchFamily="18" charset="0"/>
              </a:rPr>
              <a:t>Информация на сайте:   </a:t>
            </a:r>
          </a:p>
          <a:p>
            <a:pPr marL="82550" indent="-82550" algn="ctr">
              <a:buNone/>
            </a:pPr>
            <a:r>
              <a:rPr lang="ru-RU" sz="3200" b="1" dirty="0">
                <a:solidFill>
                  <a:schemeClr val="accent1">
                    <a:lumMod val="75000"/>
                  </a:schemeClr>
                </a:solidFill>
                <a:latin typeface="Liberation Serif" panose="02020603050405020304" pitchFamily="18" charset="0"/>
                <a:cs typeface="Times New Roman" pitchFamily="18" charset="0"/>
              </a:rPr>
              <a:t>http://centerlado.ru</a:t>
            </a: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Liberation Serif" panose="02020603050405020304" pitchFamily="18" charset="0"/>
                <a:cs typeface="Times New Roman" pitchFamily="18" charset="0"/>
              </a:rPr>
              <a:t>/</a:t>
            </a:r>
          </a:p>
        </p:txBody>
      </p:sp>
      <p:pic>
        <p:nvPicPr>
          <p:cNvPr id="7" name="Picture 2" descr="C:\Users\Домашний\Desktop\logo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9551" y="2204864"/>
            <a:ext cx="2681809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0796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76200"/>
            <a:ext cx="91440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Министерства </a:t>
            </a:r>
            <a:r>
              <a:rPr lang="ru-RU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просвещения от 20.02.2020 </a:t>
            </a:r>
            <a:r>
              <a:rPr lang="ru-RU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года № </a:t>
            </a:r>
            <a:r>
              <a:rPr lang="ru-RU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59 «Об </a:t>
            </a:r>
            <a:r>
              <a:rPr lang="ru-RU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утверждении Порядка проведения социально-психологического тестирования </a:t>
            </a:r>
            <a:r>
              <a:rPr lang="ru-RU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общеобразовательных организациях и профессиональных образовательных </a:t>
            </a:r>
            <a:r>
              <a:rPr lang="ru-RU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организациях»</a:t>
            </a:r>
            <a:endParaRPr lang="ru-RU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800" y="2506682"/>
            <a:ext cx="86868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Указан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 проведения СПТ,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возможные формы прохождения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тестирования обучающимися, правила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соблюдения конфиденциальности при проведении СПТ, получении и хранении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результатов.</a:t>
            </a:r>
          </a:p>
          <a:p>
            <a:pPr algn="just"/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СПТ проводится ежегодно в соответствии с распорядительным актом руководителя образовательной организации, проводящей тестирование.</a:t>
            </a:r>
          </a:p>
        </p:txBody>
      </p:sp>
    </p:spTree>
    <p:extLst>
      <p:ext uri="{BB962C8B-B14F-4D97-AF65-F5344CB8AC3E}">
        <p14:creationId xmlns:p14="http://schemas.microsoft.com/office/powerpoint/2010/main" val="8695403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76200"/>
            <a:ext cx="91440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Министерства </a:t>
            </a:r>
            <a:r>
              <a:rPr lang="ru-RU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просвещения </a:t>
            </a:r>
            <a:r>
              <a:rPr lang="ru-RU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</a:t>
            </a:r>
            <a:r>
              <a:rPr lang="ru-RU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20.02.2020 </a:t>
            </a:r>
            <a:r>
              <a:rPr lang="ru-RU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года № </a:t>
            </a:r>
            <a:r>
              <a:rPr lang="ru-RU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59 «Об </a:t>
            </a:r>
            <a:r>
              <a:rPr lang="ru-RU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утверждении Порядка проведения социально-психологического тестирования </a:t>
            </a:r>
            <a:r>
              <a:rPr lang="ru-RU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общеобразовательных организациях и профессиональных образовательных </a:t>
            </a:r>
            <a:r>
              <a:rPr lang="ru-RU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организациях»</a:t>
            </a:r>
            <a:endParaRPr lang="ru-RU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6200" y="2438400"/>
            <a:ext cx="89916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Руководитель образовательной организации организует получение от обучающихся либо от их родителей (законных представителей) информированных согласий.</a:t>
            </a:r>
          </a:p>
          <a:p>
            <a:pPr algn="just"/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руководителя образовательной организации возложена задача по обеспечению соблюдения конфиденциальности при проведении СПТ, получении и хранении результатов тестирования.</a:t>
            </a:r>
          </a:p>
        </p:txBody>
      </p:sp>
    </p:spTree>
    <p:extLst>
      <p:ext uri="{BB962C8B-B14F-4D97-AF65-F5344CB8AC3E}">
        <p14:creationId xmlns:p14="http://schemas.microsoft.com/office/powerpoint/2010/main" val="16186164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 bwMode="auto">
          <a:xfrm>
            <a:off x="0" y="0"/>
            <a:ext cx="9144000" cy="15551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4572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9144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13716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18288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algn="ctr"/>
            <a:r>
              <a:rPr lang="ru-RU" sz="6000" b="1" dirty="0" smtClean="0">
                <a:solidFill>
                  <a:srgbClr val="7030A0"/>
                </a:solidFill>
                <a:latin typeface="Times New Roman" panose="02020603050405020304" pitchFamily="18" charset="0"/>
                <a:ea typeface="Cambria Math" pitchFamily="18" charset="0"/>
                <a:cs typeface="Times New Roman" panose="02020603050405020304" pitchFamily="18" charset="0"/>
              </a:rPr>
              <a:t>Направления работы</a:t>
            </a:r>
            <a:endParaRPr lang="ru-RU" sz="6000" b="1" dirty="0">
              <a:solidFill>
                <a:srgbClr val="7030A0"/>
              </a:solidFill>
              <a:latin typeface="Times New Roman" panose="02020603050405020304" pitchFamily="18" charset="0"/>
              <a:ea typeface="Cambria Math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 txBox="1">
            <a:spLocks/>
          </p:cNvSpPr>
          <p:nvPr/>
        </p:nvSpPr>
        <p:spPr>
          <a:xfrm>
            <a:off x="457200" y="1555114"/>
            <a:ext cx="8305800" cy="4921886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 algn="ctr">
              <a:buAutoNum type="arabicPeriod"/>
            </a:pPr>
            <a:r>
              <a:rPr lang="ru-RU" sz="2800" dirty="0" smtClean="0">
                <a:latin typeface="Times New Roman" panose="02020603050405020304" pitchFamily="18" charset="0"/>
                <a:ea typeface="Cambria Math" pitchFamily="18" charset="0"/>
                <a:cs typeface="Times New Roman" panose="02020603050405020304" pitchFamily="18" charset="0"/>
              </a:rPr>
              <a:t>Информирование о целях СПТ, </a:t>
            </a:r>
          </a:p>
          <a:p>
            <a:pPr marL="0" indent="0" algn="ctr">
              <a:buNone/>
            </a:pPr>
            <a:r>
              <a:rPr lang="ru-RU" sz="2800" dirty="0" smtClean="0">
                <a:latin typeface="Times New Roman" panose="02020603050405020304" pitchFamily="18" charset="0"/>
                <a:ea typeface="Cambria Math" pitchFamily="18" charset="0"/>
                <a:cs typeface="Times New Roman" panose="02020603050405020304" pitchFamily="18" charset="0"/>
              </a:rPr>
              <a:t>методах и процедуре проведения,</a:t>
            </a:r>
          </a:p>
          <a:p>
            <a:pPr marL="0" indent="0" algn="ctr">
              <a:buNone/>
            </a:pPr>
            <a:r>
              <a:rPr lang="ru-RU" sz="2800" dirty="0" smtClean="0">
                <a:latin typeface="Times New Roman" panose="02020603050405020304" pitchFamily="18" charset="0"/>
                <a:ea typeface="Cambria Math" pitchFamily="18" charset="0"/>
                <a:cs typeface="Times New Roman" panose="02020603050405020304" pitchFamily="18" charset="0"/>
              </a:rPr>
              <a:t>законодательно-правовом обеспечении.</a:t>
            </a:r>
          </a:p>
          <a:p>
            <a:pPr marL="0" indent="0" algn="ctr">
              <a:buNone/>
            </a:pPr>
            <a:r>
              <a:rPr lang="ru-RU" sz="2800" dirty="0" smtClean="0">
                <a:latin typeface="Times New Roman" panose="02020603050405020304" pitchFamily="18" charset="0"/>
                <a:ea typeface="Cambria Math" pitchFamily="18" charset="0"/>
                <a:cs typeface="Times New Roman" panose="02020603050405020304" pitchFamily="18" charset="0"/>
              </a:rPr>
              <a:t>2. Мотивирование участников на получение значимых для себя результатов проводимого мероприятия.</a:t>
            </a:r>
          </a:p>
          <a:p>
            <a:pPr marL="0" indent="0" algn="ctr">
              <a:buNone/>
            </a:pPr>
            <a:r>
              <a:rPr lang="ru-RU" sz="2800" dirty="0" smtClean="0">
                <a:latin typeface="Times New Roman" panose="02020603050405020304" pitchFamily="18" charset="0"/>
                <a:ea typeface="Cambria Math" pitchFamily="18" charset="0"/>
                <a:cs typeface="Times New Roman" panose="02020603050405020304" pitchFamily="18" charset="0"/>
              </a:rPr>
              <a:t>3. Информирование о конфиденциальности данного исследования и всех применяемых мерах для защиты прав обучающихся.</a:t>
            </a:r>
          </a:p>
          <a:p>
            <a:pPr marL="0" indent="0" algn="ctr">
              <a:buNone/>
            </a:pPr>
            <a:r>
              <a:rPr lang="ru-RU" sz="2800" dirty="0" smtClean="0">
                <a:latin typeface="Times New Roman" panose="02020603050405020304" pitchFamily="18" charset="0"/>
                <a:ea typeface="Cambria Math" pitchFamily="18" charset="0"/>
                <a:cs typeface="Times New Roman" panose="02020603050405020304" pitchFamily="18" charset="0"/>
              </a:rPr>
              <a:t>4. Сбор добровольных информированных согласий.</a:t>
            </a:r>
            <a:endParaRPr lang="ru-RU" sz="2800" dirty="0">
              <a:latin typeface="Times New Roman" panose="02020603050405020304" pitchFamily="18" charset="0"/>
              <a:ea typeface="Cambria Math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50577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0" y="-7737"/>
            <a:ext cx="9144000" cy="1737995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sz="5400" b="1" dirty="0" smtClean="0">
                <a:solidFill>
                  <a:srgbClr val="7030A0"/>
                </a:solidFill>
                <a:latin typeface="Times New Roman" panose="02020603050405020304" pitchFamily="18" charset="0"/>
                <a:ea typeface="Cambria Math" pitchFamily="18" charset="0"/>
                <a:cs typeface="Times New Roman" panose="02020603050405020304" pitchFamily="18" charset="0"/>
              </a:rPr>
              <a:t>Участники мотивационной кампании</a:t>
            </a:r>
            <a:endParaRPr lang="ru-RU" sz="5400" b="1" dirty="0">
              <a:solidFill>
                <a:srgbClr val="7030A0"/>
              </a:solidFill>
              <a:latin typeface="Times New Roman" panose="02020603050405020304" pitchFamily="18" charset="0"/>
              <a:ea typeface="Cambria Math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 txBox="1">
            <a:spLocks/>
          </p:cNvSpPr>
          <p:nvPr/>
        </p:nvSpPr>
        <p:spPr>
          <a:xfrm>
            <a:off x="304800" y="2362200"/>
            <a:ext cx="8534400" cy="3655832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dirty="0" smtClean="0">
                <a:latin typeface="Times New Roman" panose="02020603050405020304" pitchFamily="18" charset="0"/>
                <a:ea typeface="Cambria Math" pitchFamily="18" charset="0"/>
                <a:cs typeface="Times New Roman" panose="02020603050405020304" pitchFamily="18" charset="0"/>
              </a:rPr>
              <a:t>1. Педагогический коллектив образовательной организации.</a:t>
            </a:r>
          </a:p>
          <a:p>
            <a:pPr marL="0" indent="0" algn="ctr">
              <a:buFont typeface="Arial" pitchFamily="34" charset="0"/>
              <a:buNone/>
            </a:pPr>
            <a:endParaRPr lang="ru-RU" dirty="0" smtClean="0">
              <a:latin typeface="Times New Roman" panose="02020603050405020304" pitchFamily="18" charset="0"/>
              <a:ea typeface="Cambria Math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dirty="0" smtClean="0">
                <a:latin typeface="Times New Roman" panose="02020603050405020304" pitchFamily="18" charset="0"/>
                <a:ea typeface="Cambria Math" pitchFamily="18" charset="0"/>
                <a:cs typeface="Times New Roman" panose="02020603050405020304" pitchFamily="18" charset="0"/>
              </a:rPr>
              <a:t>2. Родители (законные представители).</a:t>
            </a:r>
          </a:p>
          <a:p>
            <a:pPr algn="ctr"/>
            <a:endParaRPr lang="ru-RU" dirty="0" smtClean="0">
              <a:latin typeface="Times New Roman" panose="02020603050405020304" pitchFamily="18" charset="0"/>
              <a:ea typeface="Cambria Math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dirty="0" smtClean="0">
                <a:latin typeface="Times New Roman" panose="02020603050405020304" pitchFamily="18" charset="0"/>
                <a:ea typeface="Cambria Math" pitchFamily="18" charset="0"/>
                <a:cs typeface="Times New Roman" panose="02020603050405020304" pitchFamily="18" charset="0"/>
              </a:rPr>
              <a:t>3. Обучающиеся.</a:t>
            </a:r>
            <a:endParaRPr lang="ru-RU" dirty="0">
              <a:latin typeface="Times New Roman" panose="02020603050405020304" pitchFamily="18" charset="0"/>
              <a:ea typeface="Cambria Math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3621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ᐈ Внимание фото, рисунки восклицательный знак | скачать на ...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569" y="3820878"/>
            <a:ext cx="1412631" cy="21163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52400" y="1209764"/>
            <a:ext cx="8763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lnSpc>
                <a:spcPct val="90000"/>
              </a:lnSpc>
              <a:spcBef>
                <a:spcPts val="0"/>
              </a:spcBef>
            </a:pPr>
            <a:r>
              <a:rPr lang="ru-RU" sz="3200" dirty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Выявление скрытой и явной рискогенности социально-психологических условий, формирующих психологическую готовность к аддиктивному (зависимому) поведению </a:t>
            </a:r>
            <a:endParaRPr lang="ru-RU" sz="3200" dirty="0" smtClean="0">
              <a:solidFill>
                <a:prstClr val="black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lvl="0" algn="ctr">
              <a:lnSpc>
                <a:spcPct val="90000"/>
              </a:lnSpc>
              <a:spcBef>
                <a:spcPts val="0"/>
              </a:spcBef>
            </a:pPr>
            <a:r>
              <a:rPr lang="ru-RU" sz="32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у </a:t>
            </a:r>
            <a:r>
              <a:rPr lang="ru-RU" sz="3200" dirty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лиц подросткового и юношеского </a:t>
            </a:r>
            <a:r>
              <a:rPr lang="ru-RU" sz="32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возраста</a:t>
            </a:r>
            <a:endParaRPr lang="ru-RU" sz="3200" dirty="0">
              <a:solidFill>
                <a:prstClr val="black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828800" y="9435"/>
            <a:ext cx="5791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Цели СПТ</a:t>
            </a:r>
            <a:endParaRPr lang="ru-RU" sz="54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447800" y="3795087"/>
            <a:ext cx="74676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lnSpc>
                <a:spcPct val="90000"/>
              </a:lnSpc>
              <a:spcBef>
                <a:spcPts val="0"/>
              </a:spcBef>
            </a:pPr>
            <a:r>
              <a:rPr lang="ru-RU" sz="3600" b="1" dirty="0">
                <a:solidFill>
                  <a:srgbClr val="FF0066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Данное тестирование не  может  быть  использовано  для формулировки  заключения  о  наркотической  </a:t>
            </a:r>
            <a:endParaRPr lang="ru-RU" sz="3600" b="1" dirty="0" smtClean="0">
              <a:solidFill>
                <a:srgbClr val="FF0066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lvl="0" algn="ctr">
              <a:lnSpc>
                <a:spcPct val="90000"/>
              </a:lnSpc>
              <a:spcBef>
                <a:spcPts val="0"/>
              </a:spcBef>
            </a:pPr>
            <a:r>
              <a:rPr lang="ru-RU" sz="3600" b="1" dirty="0" smtClean="0">
                <a:solidFill>
                  <a:srgbClr val="FF0066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или  </a:t>
            </a:r>
            <a:r>
              <a:rPr lang="ru-RU" sz="3600" b="1" dirty="0">
                <a:solidFill>
                  <a:srgbClr val="FF0066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иной зависимости</a:t>
            </a:r>
          </a:p>
        </p:txBody>
      </p:sp>
    </p:spTree>
    <p:extLst>
      <p:ext uri="{BB962C8B-B14F-4D97-AF65-F5344CB8AC3E}">
        <p14:creationId xmlns:p14="http://schemas.microsoft.com/office/powerpoint/2010/main" val="338883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28800" y="9435"/>
            <a:ext cx="5791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Цели СПТ</a:t>
            </a:r>
            <a:endParaRPr lang="ru-RU" sz="54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1000" y="1209764"/>
            <a:ext cx="84582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Исследование  отношения человека к своей жизни, переживанию трудностей, разногласий с другими людьми и жизненных неприятностей, а также их преодолению.</a:t>
            </a:r>
          </a:p>
          <a:p>
            <a:pPr algn="ctr"/>
            <a:endParaRPr lang="ru-RU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Оценка вероятности вовлечения в зависимое поведение на основе соотношения факторов риска и факторов защиты, воздействующих на тестируемых.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281746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37215</TotalTime>
  <Words>1490</Words>
  <Application>Microsoft Office PowerPoint</Application>
  <PresentationFormat>Экран (4:3)</PresentationFormat>
  <Paragraphs>145</Paragraphs>
  <Slides>30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30</vt:i4>
      </vt:variant>
    </vt:vector>
  </HeadingPairs>
  <TitlesOfParts>
    <vt:vector size="31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Ольга</dc:creator>
  <cp:lastModifiedBy>Перетыкина АГ</cp:lastModifiedBy>
  <cp:revision>1265</cp:revision>
  <cp:lastPrinted>1601-01-01T00:00:00Z</cp:lastPrinted>
  <dcterms:created xsi:type="dcterms:W3CDTF">1601-01-01T00:00:00Z</dcterms:created>
  <dcterms:modified xsi:type="dcterms:W3CDTF">2020-09-10T07:37:38Z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